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9" r:id="rId6"/>
    <p:sldId id="260" r:id="rId7"/>
    <p:sldId id="268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114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Increase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</c:v>
                </c:pt>
                <c:pt idx="1">
                  <c:v>55</c:v>
                </c:pt>
                <c:pt idx="2">
                  <c:v>51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98-412B-8FFA-1BFBE8A2F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Keep the same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39</c:v>
                </c:pt>
                <c:pt idx="1">
                  <c:v>42</c:v>
                </c:pt>
                <c:pt idx="2">
                  <c:v>44</c:v>
                </c:pt>
                <c:pt idx="3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98-412B-8FFA-1BFBE8A2FBC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Decrease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SMM</c:v>
                </c:pt>
                <c:pt idx="1">
                  <c:v>Content</c:v>
                </c:pt>
                <c:pt idx="2">
                  <c:v>Personalization</c:v>
                </c:pt>
                <c:pt idx="3">
                  <c:v>Video advertising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98-412B-8FFA-1BFBE8A2F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0025472"/>
        <c:axId val="670029080"/>
      </c:barChart>
      <c:catAx>
        <c:axId val="6700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20000"/>
                <a:lumOff val="80000"/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9080"/>
        <c:crosses val="autoZero"/>
        <c:auto val="1"/>
        <c:lblAlgn val="ctr"/>
        <c:lblOffset val="100"/>
        <c:noMultiLvlLbl val="0"/>
      </c:catAx>
      <c:valAx>
        <c:axId val="67002908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accent1">
                  <a:lumMod val="20000"/>
                  <a:lumOff val="8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>
            <a:solidFill>
              <a:schemeClr val="accent1">
                <a:lumMod val="20000"/>
                <a:lumOff val="80000"/>
                <a:alpha val="3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00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Optimization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Research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Planning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0DE91-D0C9-4E6B-B296-BBE6C4E9A02E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</dgm:pt>
    <dgm:pt modelId="{E916F942-14C7-403F-90CE-0267FA5701F2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Efficacy</a:t>
          </a:r>
          <a:endParaRPr lang="ru-RU" dirty="0">
            <a:solidFill>
              <a:schemeClr val="bg1"/>
            </a:solidFill>
          </a:endParaRPr>
        </a:p>
      </dgm:t>
    </dgm:pt>
    <dgm:pt modelId="{FADFEFF1-33C5-498B-866B-31BDCCDD0A87}" type="parTrans" cxnId="{80C8792E-CC76-4671-8464-4DBA5529ABBF}">
      <dgm:prSet/>
      <dgm:spPr/>
      <dgm:t>
        <a:bodyPr/>
        <a:lstStyle/>
        <a:p>
          <a:endParaRPr lang="ru-RU"/>
        </a:p>
      </dgm:t>
    </dgm:pt>
    <dgm:pt modelId="{2EE57F43-F699-406E-B070-B5388A5C3EF0}" type="sibTrans" cxnId="{80C8792E-CC76-4671-8464-4DBA5529ABBF}">
      <dgm:prSet/>
      <dgm:spPr/>
      <dgm:t>
        <a:bodyPr/>
        <a:lstStyle/>
        <a:p>
          <a:endParaRPr lang="ru-RU"/>
        </a:p>
      </dgm:t>
    </dgm:pt>
    <dgm:pt modelId="{54738B61-B011-4B50-9367-82C01E6851CB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Value</a:t>
          </a:r>
          <a:endParaRPr lang="ru-RU" dirty="0">
            <a:solidFill>
              <a:schemeClr val="bg1"/>
            </a:solidFill>
          </a:endParaRPr>
        </a:p>
      </dgm:t>
    </dgm:pt>
    <dgm:pt modelId="{F70B26DD-0065-48E8-B14E-21AD4FF5B073}" type="parTrans" cxnId="{21FE89D5-966D-4055-B5DE-E410287E6B89}">
      <dgm:prSet/>
      <dgm:spPr/>
      <dgm:t>
        <a:bodyPr/>
        <a:lstStyle/>
        <a:p>
          <a:endParaRPr lang="ru-RU"/>
        </a:p>
      </dgm:t>
    </dgm:pt>
    <dgm:pt modelId="{90B7832F-5C4B-438E-8A67-1DFAAD105949}" type="sibTrans" cxnId="{21FE89D5-966D-4055-B5DE-E410287E6B89}">
      <dgm:prSet/>
      <dgm:spPr/>
      <dgm:t>
        <a:bodyPr/>
        <a:lstStyle/>
        <a:p>
          <a:endParaRPr lang="ru-RU"/>
        </a:p>
      </dgm:t>
    </dgm:pt>
    <dgm:pt modelId="{063EC9EB-12EB-4B9E-9C9A-4C4F86773C6C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Spend</a:t>
          </a:r>
          <a:endParaRPr lang="ru-RU" dirty="0">
            <a:solidFill>
              <a:schemeClr val="bg1"/>
            </a:solidFill>
          </a:endParaRPr>
        </a:p>
      </dgm:t>
    </dgm:pt>
    <dgm:pt modelId="{82F09713-42EF-44CC-95E9-63BD2E82AE71}" type="parTrans" cxnId="{1F672EFB-E26C-41D0-B09D-5FB4A541F572}">
      <dgm:prSet/>
      <dgm:spPr/>
      <dgm:t>
        <a:bodyPr/>
        <a:lstStyle/>
        <a:p>
          <a:endParaRPr lang="ru-RU"/>
        </a:p>
      </dgm:t>
    </dgm:pt>
    <dgm:pt modelId="{424B4B77-F77C-44D9-BC9A-2AE65490463A}" type="sibTrans" cxnId="{1F672EFB-E26C-41D0-B09D-5FB4A541F572}">
      <dgm:prSet/>
      <dgm:spPr/>
      <dgm:t>
        <a:bodyPr/>
        <a:lstStyle/>
        <a:p>
          <a:endParaRPr lang="ru-RU"/>
        </a:p>
      </dgm:t>
    </dgm:pt>
    <dgm:pt modelId="{927E36B5-9965-45FA-AF89-94861165F87C}" type="pres">
      <dgm:prSet presAssocID="{1500DE91-D0C9-4E6B-B296-BBE6C4E9A02E}" presName="compositeShape" presStyleCnt="0">
        <dgm:presLayoutVars>
          <dgm:chMax val="7"/>
          <dgm:dir/>
          <dgm:resizeHandles val="exact"/>
        </dgm:presLayoutVars>
      </dgm:prSet>
      <dgm:spPr/>
    </dgm:pt>
    <dgm:pt modelId="{DEA3CDBA-FBEB-49CC-BD13-C095BF3ED010}" type="pres">
      <dgm:prSet presAssocID="{1500DE91-D0C9-4E6B-B296-BBE6C4E9A02E}" presName="wedge1" presStyleLbl="node1" presStyleIdx="0" presStyleCnt="3"/>
      <dgm:spPr/>
    </dgm:pt>
    <dgm:pt modelId="{6310CCC4-249B-457B-9A24-C023BA3A4DE5}" type="pres">
      <dgm:prSet presAssocID="{1500DE91-D0C9-4E6B-B296-BBE6C4E9A02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3595D3-73F9-4CBA-A4EA-F47CE428B7EA}" type="pres">
      <dgm:prSet presAssocID="{1500DE91-D0C9-4E6B-B296-BBE6C4E9A02E}" presName="wedge2" presStyleLbl="node1" presStyleIdx="1" presStyleCnt="3"/>
      <dgm:spPr/>
    </dgm:pt>
    <dgm:pt modelId="{0BE500B1-58F6-4925-9A3A-EC12767F04D1}" type="pres">
      <dgm:prSet presAssocID="{1500DE91-D0C9-4E6B-B296-BBE6C4E9A02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020744-6ADE-4BA0-A49B-CE64F3EC1245}" type="pres">
      <dgm:prSet presAssocID="{1500DE91-D0C9-4E6B-B296-BBE6C4E9A02E}" presName="wedge3" presStyleLbl="node1" presStyleIdx="2" presStyleCnt="3"/>
      <dgm:spPr/>
    </dgm:pt>
    <dgm:pt modelId="{F6C09398-E99A-4ECF-8BCE-D43F52D5E0CF}" type="pres">
      <dgm:prSet presAssocID="{1500DE91-D0C9-4E6B-B296-BBE6C4E9A02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529F913-257A-47FA-AA1E-1C706F589805}" type="presOf" srcId="{E916F942-14C7-403F-90CE-0267FA5701F2}" destId="{6310CCC4-249B-457B-9A24-C023BA3A4DE5}" srcOrd="1" destOrd="0" presId="urn:microsoft.com/office/officeart/2005/8/layout/chart3"/>
    <dgm:cxn modelId="{E514A51F-E8EA-4EB2-B752-F4C0511FD0F2}" type="presOf" srcId="{54738B61-B011-4B50-9367-82C01E6851CB}" destId="{FD3595D3-73F9-4CBA-A4EA-F47CE428B7EA}" srcOrd="0" destOrd="0" presId="urn:microsoft.com/office/officeart/2005/8/layout/chart3"/>
    <dgm:cxn modelId="{80C8792E-CC76-4671-8464-4DBA5529ABBF}" srcId="{1500DE91-D0C9-4E6B-B296-BBE6C4E9A02E}" destId="{E916F942-14C7-403F-90CE-0267FA5701F2}" srcOrd="0" destOrd="0" parTransId="{FADFEFF1-33C5-498B-866B-31BDCCDD0A87}" sibTransId="{2EE57F43-F699-406E-B070-B5388A5C3EF0}"/>
    <dgm:cxn modelId="{532DE337-23C7-456C-AC5B-9CB743F1FCBE}" type="presOf" srcId="{E916F942-14C7-403F-90CE-0267FA5701F2}" destId="{DEA3CDBA-FBEB-49CC-BD13-C095BF3ED010}" srcOrd="0" destOrd="0" presId="urn:microsoft.com/office/officeart/2005/8/layout/chart3"/>
    <dgm:cxn modelId="{300EFC5F-8A53-4556-9C90-D8F6270CFB96}" type="presOf" srcId="{063EC9EB-12EB-4B9E-9C9A-4C4F86773C6C}" destId="{F6C09398-E99A-4ECF-8BCE-D43F52D5E0CF}" srcOrd="1" destOrd="0" presId="urn:microsoft.com/office/officeart/2005/8/layout/chart3"/>
    <dgm:cxn modelId="{9BBAB183-AE0D-4994-910A-449FA655D1ED}" type="presOf" srcId="{54738B61-B011-4B50-9367-82C01E6851CB}" destId="{0BE500B1-58F6-4925-9A3A-EC12767F04D1}" srcOrd="1" destOrd="0" presId="urn:microsoft.com/office/officeart/2005/8/layout/chart3"/>
    <dgm:cxn modelId="{FC62F7CF-4614-4822-9D96-1CCCBCF61A6F}" type="presOf" srcId="{1500DE91-D0C9-4E6B-B296-BBE6C4E9A02E}" destId="{927E36B5-9965-45FA-AF89-94861165F87C}" srcOrd="0" destOrd="0" presId="urn:microsoft.com/office/officeart/2005/8/layout/chart3"/>
    <dgm:cxn modelId="{21FE89D5-966D-4055-B5DE-E410287E6B89}" srcId="{1500DE91-D0C9-4E6B-B296-BBE6C4E9A02E}" destId="{54738B61-B011-4B50-9367-82C01E6851CB}" srcOrd="1" destOrd="0" parTransId="{F70B26DD-0065-48E8-B14E-21AD4FF5B073}" sibTransId="{90B7832F-5C4B-438E-8A67-1DFAAD105949}"/>
    <dgm:cxn modelId="{F3877BF0-6EE2-49CE-97EF-9F63074C25FA}" type="presOf" srcId="{063EC9EB-12EB-4B9E-9C9A-4C4F86773C6C}" destId="{73020744-6ADE-4BA0-A49B-CE64F3EC1245}" srcOrd="0" destOrd="0" presId="urn:microsoft.com/office/officeart/2005/8/layout/chart3"/>
    <dgm:cxn modelId="{1F672EFB-E26C-41D0-B09D-5FB4A541F572}" srcId="{1500DE91-D0C9-4E6B-B296-BBE6C4E9A02E}" destId="{063EC9EB-12EB-4B9E-9C9A-4C4F86773C6C}" srcOrd="2" destOrd="0" parTransId="{82F09713-42EF-44CC-95E9-63BD2E82AE71}" sibTransId="{424B4B77-F77C-44D9-BC9A-2AE65490463A}"/>
    <dgm:cxn modelId="{9E8478A1-782F-450D-BEA2-D8767849E849}" type="presParOf" srcId="{927E36B5-9965-45FA-AF89-94861165F87C}" destId="{DEA3CDBA-FBEB-49CC-BD13-C095BF3ED010}" srcOrd="0" destOrd="0" presId="urn:microsoft.com/office/officeart/2005/8/layout/chart3"/>
    <dgm:cxn modelId="{233FA659-49DE-4F62-8B4E-D3A689CF5FCC}" type="presParOf" srcId="{927E36B5-9965-45FA-AF89-94861165F87C}" destId="{6310CCC4-249B-457B-9A24-C023BA3A4DE5}" srcOrd="1" destOrd="0" presId="urn:microsoft.com/office/officeart/2005/8/layout/chart3"/>
    <dgm:cxn modelId="{045EC300-DE69-43EC-AB0F-3988132DCC56}" type="presParOf" srcId="{927E36B5-9965-45FA-AF89-94861165F87C}" destId="{FD3595D3-73F9-4CBA-A4EA-F47CE428B7EA}" srcOrd="2" destOrd="0" presId="urn:microsoft.com/office/officeart/2005/8/layout/chart3"/>
    <dgm:cxn modelId="{6D7FB208-5F22-4B8E-AC3F-14F3FB315DDC}" type="presParOf" srcId="{927E36B5-9965-45FA-AF89-94861165F87C}" destId="{0BE500B1-58F6-4925-9A3A-EC12767F04D1}" srcOrd="3" destOrd="0" presId="urn:microsoft.com/office/officeart/2005/8/layout/chart3"/>
    <dgm:cxn modelId="{965CAFEF-A84B-44D4-B498-0C57A750A153}" type="presParOf" srcId="{927E36B5-9965-45FA-AF89-94861165F87C}" destId="{73020744-6ADE-4BA0-A49B-CE64F3EC1245}" srcOrd="4" destOrd="0" presId="urn:microsoft.com/office/officeart/2005/8/layout/chart3"/>
    <dgm:cxn modelId="{74AA8BF0-235A-4255-9F4D-4B32052AB260}" type="presParOf" srcId="{927E36B5-9965-45FA-AF89-94861165F87C}" destId="{F6C09398-E99A-4ECF-8BCE-D43F52D5E0CF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Optimization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Planning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A3CDBA-FBEB-49CC-BD13-C095BF3ED010}">
      <dsp:nvSpPr>
        <dsp:cNvPr id="0" name=""/>
        <dsp:cNvSpPr/>
      </dsp:nvSpPr>
      <dsp:spPr>
        <a:xfrm>
          <a:off x="529477" y="228419"/>
          <a:ext cx="2842560" cy="284256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Efficacy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2074949" y="752940"/>
        <a:ext cx="964440" cy="947520"/>
      </dsp:txXfrm>
    </dsp:sp>
    <dsp:sp modelId="{FD3595D3-73F9-4CBA-A4EA-F47CE428B7EA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shade val="80000"/>
            <a:hueOff val="160587"/>
            <a:satOff val="-3213"/>
            <a:lumOff val="1400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Value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1161269" y="2106540"/>
        <a:ext cx="1285920" cy="879840"/>
      </dsp:txXfrm>
    </dsp:sp>
    <dsp:sp modelId="{73020744-6ADE-4BA0-A49B-CE64F3EC1245}">
      <dsp:nvSpPr>
        <dsp:cNvPr id="0" name=""/>
        <dsp:cNvSpPr/>
      </dsp:nvSpPr>
      <dsp:spPr>
        <a:xfrm>
          <a:off x="382949" y="313020"/>
          <a:ext cx="2842560" cy="284256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shade val="80000"/>
            <a:hueOff val="321174"/>
            <a:satOff val="-6427"/>
            <a:lumOff val="28019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Spend</a:t>
          </a:r>
          <a:endParaRPr lang="ru-RU" sz="1800" kern="1200" dirty="0">
            <a:solidFill>
              <a:schemeClr val="bg1"/>
            </a:solidFill>
          </a:endParaRPr>
        </a:p>
      </dsp:txBody>
      <dsp:txXfrm>
        <a:off x="687509" y="871380"/>
        <a:ext cx="964440" cy="94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4/15/2025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6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4/15/2025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2.png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/>
              <a:t>DIGITAL DESIGN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Marketing Strategy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428094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8" y="626891"/>
            <a:ext cx="9404723" cy="1400530"/>
          </a:xfrm>
        </p:spPr>
        <p:txBody>
          <a:bodyPr/>
          <a:lstStyle/>
          <a:p>
            <a:r>
              <a:rPr lang="en-US" sz="3200" dirty="0"/>
              <a:t>Social Media</a:t>
            </a:r>
            <a:br>
              <a:rPr lang="en-US" sz="3200" dirty="0"/>
            </a:br>
            <a:r>
              <a:rPr lang="en-US" sz="3200" dirty="0"/>
              <a:t>&amp; Content Are Top Priorities</a:t>
            </a:r>
            <a:endParaRPr lang="ru-RU" sz="3200" dirty="0"/>
          </a:p>
        </p:txBody>
      </p:sp>
      <p:graphicFrame>
        <p:nvGraphicFramePr>
          <p:cNvPr id="6" name="Content Placeholder 5" descr="Bar chart">
            <a:extLst>
              <a:ext uri="{FF2B5EF4-FFF2-40B4-BE49-F238E27FC236}">
                <a16:creationId xmlns:a16="http://schemas.microsoft.com/office/drawing/2014/main" id="{4266437E-354E-4F66-BE6B-21E476F487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642041"/>
              </p:ext>
            </p:extLst>
          </p:nvPr>
        </p:nvGraphicFramePr>
        <p:xfrm>
          <a:off x="1745586" y="210706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48C75AA-C615-44E8-850A-3C0634AB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/>
              <a:t>Digital Marketing Metrics Pyramid</a:t>
            </a:r>
          </a:p>
        </p:txBody>
      </p:sp>
      <p:pic>
        <p:nvPicPr>
          <p:cNvPr id="16" name="Content Placeholder 7" descr="abstract image">
            <a:extLst>
              <a:ext uri="{FF2B5EF4-FFF2-40B4-BE49-F238E27FC236}">
                <a16:creationId xmlns:a16="http://schemas.microsoft.com/office/drawing/2014/main" id="{472DB91B-0BC3-4630-809F-F181BB9A33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140442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graphicFrame>
        <p:nvGraphicFramePr>
          <p:cNvPr id="14" name="Diagram 13" descr="Pie chart">
            <a:extLst>
              <a:ext uri="{FF2B5EF4-FFF2-40B4-BE49-F238E27FC236}">
                <a16:creationId xmlns:a16="http://schemas.microsoft.com/office/drawing/2014/main" id="{BB7631D3-885A-4D6E-809B-E28CCF5B9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4271892"/>
              </p:ext>
            </p:extLst>
          </p:nvPr>
        </p:nvGraphicFramePr>
        <p:xfrm>
          <a:off x="7780694" y="2528098"/>
          <a:ext cx="3754987" cy="33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5</TotalTime>
  <Words>44</Words>
  <Application>Microsoft Office PowerPoint</Application>
  <PresentationFormat>Widescreen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Century Gothic</vt:lpstr>
      <vt:lpstr>Wingdings 3</vt:lpstr>
      <vt:lpstr>Ion</vt:lpstr>
      <vt:lpstr>DIGITAL DESIGN</vt:lpstr>
      <vt:lpstr>Marketing Strategy</vt:lpstr>
      <vt:lpstr>Social Media &amp; Content Are Top Priorities</vt:lpstr>
      <vt:lpstr>Digital Marketing Metrics Pyramid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 P Barretto</dc:creator>
  <cp:lastModifiedBy>Ross P Barretto</cp:lastModifiedBy>
  <cp:revision>1</cp:revision>
  <dcterms:created xsi:type="dcterms:W3CDTF">2025-04-15T07:45:14Z</dcterms:created>
  <dcterms:modified xsi:type="dcterms:W3CDTF">2025-04-15T07:50:21Z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